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09"/>
    <p:restoredTop sz="95820"/>
  </p:normalViewPr>
  <p:slideViewPr>
    <p:cSldViewPr snapToGrid="0" snapToObjects="1">
      <p:cViewPr varScale="1">
        <p:scale>
          <a:sx n="132" d="100"/>
          <a:sy n="132" d="100"/>
        </p:scale>
        <p:origin x="176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add56a3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add56a3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135800" y="876725"/>
            <a:ext cx="872400" cy="872400"/>
          </a:xfrm>
          <a:prstGeom prst="rect">
            <a:avLst/>
          </a:prstGeom>
          <a:noFill/>
          <a:ln w="19050" cap="flat" cmpd="sng">
            <a:solidFill>
              <a:srgbClr val="E6B8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rgbClr val="DD7E6B"/>
                </a:solidFill>
              </a:rPr>
              <a:t>Inventory</a:t>
            </a:r>
            <a:endParaRPr sz="1000" b="1" dirty="0">
              <a:solidFill>
                <a:srgbClr val="DD7E6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 b="1" dirty="0"/>
              <a:t>Stock Item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Quantity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Date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Warehouse</a:t>
            </a:r>
            <a:endParaRPr b="1" dirty="0"/>
          </a:p>
        </p:txBody>
      </p:sp>
      <p:sp>
        <p:nvSpPr>
          <p:cNvPr id="55" name="Google Shape;55;p13"/>
          <p:cNvSpPr/>
          <p:nvPr/>
        </p:nvSpPr>
        <p:spPr>
          <a:xfrm>
            <a:off x="2986863" y="3841988"/>
            <a:ext cx="1092600" cy="1047000"/>
          </a:xfrm>
          <a:prstGeom prst="rect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accent5"/>
                </a:solidFill>
              </a:rPr>
              <a:t>Price</a:t>
            </a:r>
            <a:endParaRPr sz="1000" b="1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UPC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Wholesale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Price Group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Currency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Retail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Catalog key</a:t>
            </a:r>
            <a:endParaRPr sz="900" b="1"/>
          </a:p>
        </p:txBody>
      </p:sp>
      <p:sp>
        <p:nvSpPr>
          <p:cNvPr id="56" name="Google Shape;56;p13"/>
          <p:cNvSpPr/>
          <p:nvPr/>
        </p:nvSpPr>
        <p:spPr>
          <a:xfrm>
            <a:off x="5235524" y="1587275"/>
            <a:ext cx="1497927" cy="1599600"/>
          </a:xfrm>
          <a:prstGeom prst="rect">
            <a:avLst/>
          </a:prstGeom>
          <a:noFill/>
          <a:ln w="19050" cap="flat" cmpd="sng">
            <a:solidFill>
              <a:srgbClr val="E6B8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DD7E6B"/>
                </a:solidFill>
              </a:rPr>
              <a:t>Customer</a:t>
            </a:r>
            <a:endParaRPr sz="1000" b="1">
              <a:solidFill>
                <a:srgbClr val="DD7E6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Region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Sold to ID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Name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Currency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Price Group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Access Key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Permission Group(s)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Catalog Group(s)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Warehouse</a:t>
            </a:r>
            <a:endParaRPr sz="900" b="1"/>
          </a:p>
        </p:txBody>
      </p:sp>
      <p:sp>
        <p:nvSpPr>
          <p:cNvPr id="57" name="Google Shape;57;p13"/>
          <p:cNvSpPr/>
          <p:nvPr/>
        </p:nvSpPr>
        <p:spPr>
          <a:xfrm>
            <a:off x="7426143" y="865025"/>
            <a:ext cx="872400" cy="552900"/>
          </a:xfrm>
          <a:prstGeom prst="rect">
            <a:avLst/>
          </a:prstGeom>
          <a:noFill/>
          <a:ln w="19050" cap="flat" cmpd="sng">
            <a:solidFill>
              <a:srgbClr val="E6B8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DD7E6B"/>
                </a:solidFill>
              </a:rPr>
              <a:t>Rep</a:t>
            </a:r>
            <a:endParaRPr sz="1000" b="1">
              <a:solidFill>
                <a:srgbClr val="DD7E6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Rep ID</a:t>
            </a:r>
            <a:endParaRPr sz="10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Rep Name</a:t>
            </a:r>
            <a:endParaRPr b="1"/>
          </a:p>
        </p:txBody>
      </p:sp>
      <p:sp>
        <p:nvSpPr>
          <p:cNvPr id="58" name="Google Shape;58;p13"/>
          <p:cNvSpPr/>
          <p:nvPr/>
        </p:nvSpPr>
        <p:spPr>
          <a:xfrm>
            <a:off x="7234200" y="1639533"/>
            <a:ext cx="1253400" cy="437700"/>
          </a:xfrm>
          <a:prstGeom prst="rect">
            <a:avLst/>
          </a:prstGeom>
          <a:noFill/>
          <a:ln w="19050" cap="flat" cmpd="sng">
            <a:solidFill>
              <a:srgbClr val="E6B8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rgbClr val="DD7E6B"/>
                </a:solidFill>
              </a:rPr>
              <a:t>Rep to Customer</a:t>
            </a:r>
            <a:endParaRPr sz="1000" b="1" dirty="0">
              <a:solidFill>
                <a:srgbClr val="DD7E6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Rep ID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Ship to ID</a:t>
            </a:r>
            <a:endParaRPr sz="900" b="1" dirty="0"/>
          </a:p>
        </p:txBody>
      </p:sp>
      <p:sp>
        <p:nvSpPr>
          <p:cNvPr id="59" name="Google Shape;59;p13"/>
          <p:cNvSpPr/>
          <p:nvPr/>
        </p:nvSpPr>
        <p:spPr>
          <a:xfrm>
            <a:off x="7227725" y="2346789"/>
            <a:ext cx="872400" cy="872400"/>
          </a:xfrm>
          <a:prstGeom prst="rect">
            <a:avLst/>
          </a:prstGeom>
          <a:noFill/>
          <a:ln w="19050" cap="flat" cmpd="sng">
            <a:solidFill>
              <a:srgbClr val="E6B8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rgbClr val="DD7E6B"/>
                </a:solidFill>
              </a:rPr>
              <a:t>Location</a:t>
            </a:r>
            <a:endParaRPr sz="1000" b="1" dirty="0">
              <a:solidFill>
                <a:srgbClr val="DD7E6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>
                <a:solidFill>
                  <a:schemeClr val="dk1"/>
                </a:solidFill>
              </a:rPr>
              <a:t>Sold to ID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Ship to ID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Street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State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City</a:t>
            </a:r>
            <a:endParaRPr sz="900" b="1" dirty="0"/>
          </a:p>
        </p:txBody>
      </p:sp>
      <p:sp>
        <p:nvSpPr>
          <p:cNvPr id="60" name="Google Shape;60;p13"/>
          <p:cNvSpPr/>
          <p:nvPr/>
        </p:nvSpPr>
        <p:spPr>
          <a:xfrm>
            <a:off x="373525" y="2497475"/>
            <a:ext cx="1177200" cy="872400"/>
          </a:xfrm>
          <a:prstGeom prst="rect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accent5"/>
                </a:solidFill>
              </a:rPr>
              <a:t>Related</a:t>
            </a:r>
            <a:endParaRPr sz="1000" b="1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Type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Product Number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Color Code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Related Product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Related Color</a:t>
            </a:r>
            <a:endParaRPr sz="900" b="1"/>
          </a:p>
        </p:txBody>
      </p:sp>
      <p:sp>
        <p:nvSpPr>
          <p:cNvPr id="61" name="Google Shape;61;p13"/>
          <p:cNvSpPr/>
          <p:nvPr/>
        </p:nvSpPr>
        <p:spPr>
          <a:xfrm>
            <a:off x="373525" y="3554975"/>
            <a:ext cx="1177200" cy="680100"/>
          </a:xfrm>
          <a:prstGeom prst="rect">
            <a:avLst/>
          </a:prstGeom>
          <a:noFill/>
          <a:ln w="19050" cap="flat" cmpd="sng">
            <a:solidFill>
              <a:srgbClr val="E6B8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DD7E6B"/>
                </a:solidFill>
              </a:rPr>
              <a:t>Tech Mapping</a:t>
            </a:r>
            <a:endParaRPr sz="1000" b="1">
              <a:solidFill>
                <a:srgbClr val="DD7E6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Tech Key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Product Number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Sort Order</a:t>
            </a:r>
            <a:endParaRPr sz="900" b="1"/>
          </a:p>
        </p:txBody>
      </p:sp>
      <p:sp>
        <p:nvSpPr>
          <p:cNvPr id="62" name="Google Shape;62;p13"/>
          <p:cNvSpPr/>
          <p:nvPr/>
        </p:nvSpPr>
        <p:spPr>
          <a:xfrm>
            <a:off x="373525" y="4420174"/>
            <a:ext cx="1188020" cy="500865"/>
          </a:xfrm>
          <a:prstGeom prst="rect">
            <a:avLst/>
          </a:prstGeom>
          <a:noFill/>
          <a:ln w="19050" cap="flat" cmpd="sng">
            <a:solidFill>
              <a:srgbClr val="E6B8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rgbClr val="DD7E6B"/>
                </a:solidFill>
              </a:rPr>
              <a:t>Technology</a:t>
            </a:r>
            <a:endParaRPr sz="1000" b="1" dirty="0">
              <a:solidFill>
                <a:srgbClr val="DD7E6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Tech Key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Tech Descriptio</a:t>
            </a:r>
            <a:r>
              <a:rPr lang="en" sz="900" dirty="0"/>
              <a:t>n</a:t>
            </a:r>
            <a:endParaRPr sz="900" dirty="0"/>
          </a:p>
        </p:txBody>
      </p:sp>
      <p:sp>
        <p:nvSpPr>
          <p:cNvPr id="63" name="Google Shape;63;p13"/>
          <p:cNvSpPr/>
          <p:nvPr/>
        </p:nvSpPr>
        <p:spPr>
          <a:xfrm>
            <a:off x="1821925" y="3842000"/>
            <a:ext cx="1092600" cy="1047000"/>
          </a:xfrm>
          <a:prstGeom prst="rect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accent5"/>
                </a:solidFill>
              </a:rPr>
              <a:t>Features</a:t>
            </a:r>
            <a:endParaRPr sz="1000" b="1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Region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Product Number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Attribute Sort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Attribute Name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Description</a:t>
            </a:r>
            <a:endParaRPr sz="900" b="1"/>
          </a:p>
        </p:txBody>
      </p:sp>
      <p:sp>
        <p:nvSpPr>
          <p:cNvPr id="64" name="Google Shape;64;p13"/>
          <p:cNvSpPr/>
          <p:nvPr/>
        </p:nvSpPr>
        <p:spPr>
          <a:xfrm>
            <a:off x="2946063" y="1863700"/>
            <a:ext cx="1215000" cy="1047000"/>
          </a:xfrm>
          <a:prstGeom prst="rect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accent5"/>
                </a:solidFill>
              </a:rPr>
              <a:t>Product</a:t>
            </a:r>
            <a:endParaRPr sz="10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Region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Product Number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Product Name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Permission Group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Color Code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UPC</a:t>
            </a:r>
            <a:endParaRPr sz="900" b="1" dirty="0"/>
          </a:p>
        </p:txBody>
      </p:sp>
      <p:sp>
        <p:nvSpPr>
          <p:cNvPr id="65" name="Google Shape;65;p13"/>
          <p:cNvSpPr/>
          <p:nvPr/>
        </p:nvSpPr>
        <p:spPr>
          <a:xfrm>
            <a:off x="415824" y="1265375"/>
            <a:ext cx="1211619" cy="1047000"/>
          </a:xfrm>
          <a:prstGeom prst="rect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accent5"/>
                </a:solidFill>
              </a:rPr>
              <a:t>Catalog Mapping </a:t>
            </a:r>
            <a:endParaRPr sz="10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Catalog key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Catalog Sort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Product Number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Color Code</a:t>
            </a:r>
            <a:endParaRPr sz="900" b="1" dirty="0"/>
          </a:p>
        </p:txBody>
      </p:sp>
      <p:sp>
        <p:nvSpPr>
          <p:cNvPr id="66" name="Google Shape;66;p13"/>
          <p:cNvSpPr/>
          <p:nvPr/>
        </p:nvSpPr>
        <p:spPr>
          <a:xfrm>
            <a:off x="503684" y="325179"/>
            <a:ext cx="1035900" cy="680100"/>
          </a:xfrm>
          <a:prstGeom prst="rect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accent5"/>
                </a:solidFill>
              </a:rPr>
              <a:t>Catalog</a:t>
            </a:r>
            <a:endParaRPr sz="1000" b="1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Catalog key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Catalog Name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/>
              <a:t>Catalog Group</a:t>
            </a:r>
            <a:endParaRPr sz="900" b="1"/>
          </a:p>
        </p:txBody>
      </p:sp>
      <p:cxnSp>
        <p:nvCxnSpPr>
          <p:cNvPr id="67" name="Google Shape;67;p13"/>
          <p:cNvCxnSpPr>
            <a:cxnSpLocks/>
            <a:stCxn id="66" idx="2"/>
            <a:endCxn id="65" idx="0"/>
          </p:cNvCxnSpPr>
          <p:nvPr/>
        </p:nvCxnSpPr>
        <p:spPr>
          <a:xfrm>
            <a:off x="1021634" y="1005279"/>
            <a:ext cx="0" cy="260096"/>
          </a:xfrm>
          <a:prstGeom prst="straightConnector1">
            <a:avLst/>
          </a:prstGeom>
          <a:noFill/>
          <a:ln w="952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8" name="Google Shape;68;p13"/>
          <p:cNvCxnSpPr>
            <a:cxnSpLocks/>
            <a:stCxn id="66" idx="3"/>
          </p:cNvCxnSpPr>
          <p:nvPr/>
        </p:nvCxnSpPr>
        <p:spPr>
          <a:xfrm>
            <a:off x="1539584" y="665229"/>
            <a:ext cx="4863702" cy="897331"/>
          </a:xfrm>
          <a:prstGeom prst="bentConnector3">
            <a:avLst>
              <a:gd name="adj1" fmla="val 99871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9" name="Google Shape;69;p13"/>
          <p:cNvCxnSpPr>
            <a:stCxn id="64" idx="0"/>
            <a:endCxn id="54" idx="1"/>
          </p:cNvCxnSpPr>
          <p:nvPr/>
        </p:nvCxnSpPr>
        <p:spPr>
          <a:xfrm rot="-5400000">
            <a:off x="3569313" y="1297150"/>
            <a:ext cx="550800" cy="582300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0" name="Google Shape;70;p13"/>
          <p:cNvCxnSpPr>
            <a:cxnSpLocks/>
            <a:stCxn id="64" idx="3"/>
            <a:endCxn id="56" idx="1"/>
          </p:cNvCxnSpPr>
          <p:nvPr/>
        </p:nvCxnSpPr>
        <p:spPr>
          <a:xfrm flipV="1">
            <a:off x="4161063" y="2387075"/>
            <a:ext cx="1074461" cy="125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1" name="Google Shape;71;p13"/>
          <p:cNvCxnSpPr>
            <a:stCxn id="57" idx="2"/>
            <a:endCxn id="58" idx="0"/>
          </p:cNvCxnSpPr>
          <p:nvPr/>
        </p:nvCxnSpPr>
        <p:spPr>
          <a:xfrm flipH="1">
            <a:off x="7860900" y="1417925"/>
            <a:ext cx="1443" cy="221608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2" name="Google Shape;72;p13"/>
          <p:cNvCxnSpPr>
            <a:cxnSpLocks/>
            <a:stCxn id="59" idx="1"/>
            <a:endCxn id="56" idx="3"/>
          </p:cNvCxnSpPr>
          <p:nvPr/>
        </p:nvCxnSpPr>
        <p:spPr>
          <a:xfrm rot="10800000">
            <a:off x="6733451" y="2387075"/>
            <a:ext cx="494274" cy="395914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3" name="Google Shape;73;p13"/>
          <p:cNvCxnSpPr>
            <a:cxnSpLocks/>
            <a:stCxn id="58" idx="1"/>
            <a:endCxn id="56" idx="3"/>
          </p:cNvCxnSpPr>
          <p:nvPr/>
        </p:nvCxnSpPr>
        <p:spPr>
          <a:xfrm rot="10800000" flipV="1">
            <a:off x="6733452" y="1858383"/>
            <a:ext cx="500749" cy="528692"/>
          </a:xfrm>
          <a:prstGeom prst="bentConnector3">
            <a:avLst>
              <a:gd name="adj1" fmla="val 50000"/>
            </a:avLst>
          </a:prstGeom>
          <a:noFill/>
          <a:ln w="63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4" name="Google Shape;74;p13"/>
          <p:cNvCxnSpPr>
            <a:cxnSpLocks/>
            <a:stCxn id="62" idx="0"/>
            <a:endCxn id="61" idx="2"/>
          </p:cNvCxnSpPr>
          <p:nvPr/>
        </p:nvCxnSpPr>
        <p:spPr>
          <a:xfrm flipH="1" flipV="1">
            <a:off x="962125" y="4235075"/>
            <a:ext cx="5410" cy="185099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75;p13"/>
          <p:cNvCxnSpPr>
            <a:cxnSpLocks/>
            <a:stCxn id="65" idx="3"/>
            <a:endCxn id="64" idx="1"/>
          </p:cNvCxnSpPr>
          <p:nvPr/>
        </p:nvCxnSpPr>
        <p:spPr>
          <a:xfrm>
            <a:off x="1627443" y="1788875"/>
            <a:ext cx="1318620" cy="598325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6" name="Google Shape;76;p13"/>
          <p:cNvCxnSpPr>
            <a:cxnSpLocks/>
          </p:cNvCxnSpPr>
          <p:nvPr/>
        </p:nvCxnSpPr>
        <p:spPr>
          <a:xfrm>
            <a:off x="1646150" y="1600589"/>
            <a:ext cx="1285025" cy="556436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77" name="Google Shape;77;p13"/>
          <p:cNvCxnSpPr>
            <a:stCxn id="60" idx="3"/>
            <a:endCxn id="64" idx="1"/>
          </p:cNvCxnSpPr>
          <p:nvPr/>
        </p:nvCxnSpPr>
        <p:spPr>
          <a:xfrm rot="10800000" flipH="1">
            <a:off x="1550725" y="2387075"/>
            <a:ext cx="1395300" cy="546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8" name="Google Shape;78;p13"/>
          <p:cNvCxnSpPr/>
          <p:nvPr/>
        </p:nvCxnSpPr>
        <p:spPr>
          <a:xfrm rot="10800000" flipH="1">
            <a:off x="1585450" y="2608700"/>
            <a:ext cx="1373400" cy="562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79" name="Google Shape;79;p13"/>
          <p:cNvCxnSpPr>
            <a:cxnSpLocks/>
          </p:cNvCxnSpPr>
          <p:nvPr/>
        </p:nvCxnSpPr>
        <p:spPr>
          <a:xfrm>
            <a:off x="4156225" y="2072813"/>
            <a:ext cx="1079298" cy="5441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0" name="Google Shape;80;p13"/>
          <p:cNvCxnSpPr>
            <a:stCxn id="61" idx="3"/>
            <a:endCxn id="64" idx="2"/>
          </p:cNvCxnSpPr>
          <p:nvPr/>
        </p:nvCxnSpPr>
        <p:spPr>
          <a:xfrm rot="10800000" flipH="1">
            <a:off x="1550725" y="2910725"/>
            <a:ext cx="2002800" cy="98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1" name="Google Shape;81;p13"/>
          <p:cNvCxnSpPr>
            <a:stCxn id="63" idx="0"/>
            <a:endCxn id="64" idx="2"/>
          </p:cNvCxnSpPr>
          <p:nvPr/>
        </p:nvCxnSpPr>
        <p:spPr>
          <a:xfrm rot="10800000" flipH="1">
            <a:off x="2368225" y="2910800"/>
            <a:ext cx="1185300" cy="931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2" name="Google Shape;82;p13"/>
          <p:cNvCxnSpPr>
            <a:stCxn id="55" idx="0"/>
            <a:endCxn id="64" idx="2"/>
          </p:cNvCxnSpPr>
          <p:nvPr/>
        </p:nvCxnSpPr>
        <p:spPr>
          <a:xfrm rot="10800000" flipH="1">
            <a:off x="3533163" y="2910788"/>
            <a:ext cx="20400" cy="931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4" name="Google Shape;84;p13"/>
          <p:cNvSpPr txBox="1"/>
          <p:nvPr/>
        </p:nvSpPr>
        <p:spPr>
          <a:xfrm>
            <a:off x="6984425" y="2136985"/>
            <a:ext cx="6795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Sold to ID</a:t>
            </a:r>
            <a:endParaRPr sz="800" dirty="0">
              <a:solidFill>
                <a:srgbClr val="666666"/>
              </a:solidFill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5008200" y="1141475"/>
            <a:ext cx="8145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Warehouse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138762" y="1934425"/>
            <a:ext cx="6795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Region</a:t>
            </a:r>
            <a:endParaRPr sz="800" dirty="0">
              <a:solidFill>
                <a:srgbClr val="666666"/>
              </a:solidFill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4130188" y="2249688"/>
            <a:ext cx="11892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Permission Group</a:t>
            </a:r>
            <a:endParaRPr sz="800" dirty="0">
              <a:solidFill>
                <a:srgbClr val="666666"/>
              </a:solidFill>
            </a:endParaRPr>
          </a:p>
        </p:txBody>
      </p:sp>
      <p:sp>
        <p:nvSpPr>
          <p:cNvPr id="88" name="Google Shape;88;p13"/>
          <p:cNvSpPr txBox="1"/>
          <p:nvPr/>
        </p:nvSpPr>
        <p:spPr>
          <a:xfrm rot="1518">
            <a:off x="3517544" y="3629651"/>
            <a:ext cx="6795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UPC</a:t>
            </a:r>
            <a:endParaRPr sz="800" dirty="0">
              <a:solidFill>
                <a:srgbClr val="666666"/>
              </a:solidFill>
            </a:endParaRPr>
          </a:p>
        </p:txBody>
      </p:sp>
      <p:sp>
        <p:nvSpPr>
          <p:cNvPr id="89" name="Google Shape;89;p13"/>
          <p:cNvSpPr txBox="1"/>
          <p:nvPr/>
        </p:nvSpPr>
        <p:spPr>
          <a:xfrm rot="-2161317">
            <a:off x="2193969" y="3440285"/>
            <a:ext cx="932502" cy="14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Product Number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005325" y="4253375"/>
            <a:ext cx="6795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Tech Key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4046066" y="4505455"/>
            <a:ext cx="1324800" cy="1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Price Group / Currency</a:t>
            </a:r>
            <a:endParaRPr sz="800" dirty="0">
              <a:solidFill>
                <a:srgbClr val="666666"/>
              </a:solidFill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324175" y="1443438"/>
            <a:ext cx="6795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Rep ID</a:t>
            </a:r>
            <a:endParaRPr sz="800">
              <a:solidFill>
                <a:srgbClr val="666666"/>
              </a:solidFill>
            </a:endParaRPr>
          </a:p>
        </p:txBody>
      </p:sp>
      <p:cxnSp>
        <p:nvCxnSpPr>
          <p:cNvPr id="93" name="Google Shape;93;p13"/>
          <p:cNvCxnSpPr>
            <a:cxnSpLocks/>
            <a:stCxn id="54" idx="3"/>
            <a:endCxn id="56" idx="0"/>
          </p:cNvCxnSpPr>
          <p:nvPr/>
        </p:nvCxnSpPr>
        <p:spPr>
          <a:xfrm>
            <a:off x="5008200" y="1312925"/>
            <a:ext cx="976288" cy="274350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4" name="Google Shape;94;p13"/>
          <p:cNvSpPr txBox="1"/>
          <p:nvPr/>
        </p:nvSpPr>
        <p:spPr>
          <a:xfrm rot="-1221575">
            <a:off x="1756995" y="2709304"/>
            <a:ext cx="983011" cy="148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Color Code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3706316" y="1150533"/>
            <a:ext cx="6795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UPC</a:t>
            </a:r>
            <a:endParaRPr sz="800" dirty="0">
              <a:solidFill>
                <a:srgbClr val="666666"/>
              </a:solidFill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1585225" y="544625"/>
            <a:ext cx="12150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Catalog group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97" name="Google Shape;97;p13"/>
          <p:cNvSpPr txBox="1"/>
          <p:nvPr/>
        </p:nvSpPr>
        <p:spPr>
          <a:xfrm rot="-1153282">
            <a:off x="1584035" y="2574691"/>
            <a:ext cx="933118" cy="148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Product Number</a:t>
            </a:r>
            <a:endParaRPr sz="800" dirty="0">
              <a:solidFill>
                <a:srgbClr val="666666"/>
              </a:solidFill>
            </a:endParaRPr>
          </a:p>
        </p:txBody>
      </p:sp>
      <p:sp>
        <p:nvSpPr>
          <p:cNvPr id="98" name="Google Shape;98;p13"/>
          <p:cNvSpPr txBox="1"/>
          <p:nvPr/>
        </p:nvSpPr>
        <p:spPr>
          <a:xfrm rot="-1658665">
            <a:off x="1726223" y="3387966"/>
            <a:ext cx="933008" cy="148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Product Number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99" name="Google Shape;99;p13"/>
          <p:cNvSpPr txBox="1"/>
          <p:nvPr/>
        </p:nvSpPr>
        <p:spPr>
          <a:xfrm rot="1463424">
            <a:off x="1615987" y="1609645"/>
            <a:ext cx="982923" cy="148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Color Code</a:t>
            </a:r>
            <a:endParaRPr sz="800" dirty="0">
              <a:solidFill>
                <a:srgbClr val="666666"/>
              </a:solidFill>
            </a:endParaRPr>
          </a:p>
        </p:txBody>
      </p:sp>
      <p:sp>
        <p:nvSpPr>
          <p:cNvPr id="100" name="Google Shape;100;p13"/>
          <p:cNvSpPr txBox="1"/>
          <p:nvPr/>
        </p:nvSpPr>
        <p:spPr>
          <a:xfrm rot="1394529">
            <a:off x="1541814" y="1841988"/>
            <a:ext cx="932801" cy="148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Product Number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962125" y="1075025"/>
            <a:ext cx="9546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Catalog Key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8452925" y="4887575"/>
            <a:ext cx="2019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rgbClr val="666666"/>
              </a:solidFill>
            </a:endParaRPr>
          </a:p>
        </p:txBody>
      </p:sp>
      <p:cxnSp>
        <p:nvCxnSpPr>
          <p:cNvPr id="103" name="Google Shape;103;p13"/>
          <p:cNvCxnSpPr>
            <a:cxnSpLocks/>
            <a:endCxn id="56" idx="2"/>
          </p:cNvCxnSpPr>
          <p:nvPr/>
        </p:nvCxnSpPr>
        <p:spPr>
          <a:xfrm flipV="1">
            <a:off x="4075367" y="3186875"/>
            <a:ext cx="1909121" cy="1307692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" name="Google Shape;104;p13"/>
          <p:cNvSpPr txBox="1"/>
          <p:nvPr/>
        </p:nvSpPr>
        <p:spPr>
          <a:xfrm>
            <a:off x="3596700" y="68225"/>
            <a:ext cx="1950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999999"/>
                </a:solidFill>
              </a:rPr>
              <a:t>Flat File Data Model</a:t>
            </a:r>
            <a:endParaRPr b="1">
              <a:solidFill>
                <a:srgbClr val="999999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A741CDB-111B-E046-87A0-CBE030254B39}"/>
              </a:ext>
            </a:extLst>
          </p:cNvPr>
          <p:cNvSpPr/>
          <p:nvPr/>
        </p:nvSpPr>
        <p:spPr>
          <a:xfrm>
            <a:off x="7919469" y="4691777"/>
            <a:ext cx="1092600" cy="162333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bg2"/>
                </a:solidFill>
              </a:rPr>
              <a:t>Order Output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1BA2E78-EBDC-EE40-AE59-57EB2B4823C2}"/>
              </a:ext>
            </a:extLst>
          </p:cNvPr>
          <p:cNvSpPr/>
          <p:nvPr/>
        </p:nvSpPr>
        <p:spPr>
          <a:xfrm>
            <a:off x="7929908" y="4921040"/>
            <a:ext cx="1082161" cy="162332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bg2"/>
                </a:solidFill>
              </a:rPr>
              <a:t>Order History</a:t>
            </a:r>
          </a:p>
        </p:txBody>
      </p:sp>
      <p:sp>
        <p:nvSpPr>
          <p:cNvPr id="107" name="Google Shape;64;p13">
            <a:extLst>
              <a:ext uri="{FF2B5EF4-FFF2-40B4-BE49-F238E27FC236}">
                <a16:creationId xmlns:a16="http://schemas.microsoft.com/office/drawing/2014/main" id="{84DC6C47-E06C-FB4F-8D2B-EE43D2F284C4}"/>
              </a:ext>
            </a:extLst>
          </p:cNvPr>
          <p:cNvSpPr/>
          <p:nvPr/>
        </p:nvSpPr>
        <p:spPr>
          <a:xfrm>
            <a:off x="4442646" y="3375560"/>
            <a:ext cx="1243049" cy="1044615"/>
          </a:xfrm>
          <a:prstGeom prst="rect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accent5"/>
                </a:solidFill>
              </a:rPr>
              <a:t>Product Tags</a:t>
            </a:r>
            <a:endParaRPr sz="1000" b="1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Region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 b="1" dirty="0"/>
              <a:t>Catalog Key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 b="1" dirty="0"/>
              <a:t>Style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 b="1" dirty="0"/>
              <a:t>Color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 b="1" dirty="0"/>
              <a:t>Tag Name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Tag Value</a:t>
            </a:r>
            <a:endParaRPr sz="900" b="1" dirty="0"/>
          </a:p>
        </p:txBody>
      </p:sp>
      <p:sp>
        <p:nvSpPr>
          <p:cNvPr id="108" name="Google Shape;59;p13">
            <a:extLst>
              <a:ext uri="{FF2B5EF4-FFF2-40B4-BE49-F238E27FC236}">
                <a16:creationId xmlns:a16="http://schemas.microsoft.com/office/drawing/2014/main" id="{C511826F-71CC-C849-BE17-9C4FE54251B2}"/>
              </a:ext>
            </a:extLst>
          </p:cNvPr>
          <p:cNvSpPr/>
          <p:nvPr/>
        </p:nvSpPr>
        <p:spPr>
          <a:xfrm>
            <a:off x="7054562" y="3421030"/>
            <a:ext cx="1218725" cy="872400"/>
          </a:xfrm>
          <a:prstGeom prst="rect">
            <a:avLst/>
          </a:prstGeom>
          <a:noFill/>
          <a:ln w="19050" cap="flat" cmpd="sng">
            <a:solidFill>
              <a:srgbClr val="E6B8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rgbClr val="DD7E6B"/>
                </a:solidFill>
              </a:rPr>
              <a:t>Customer Tags</a:t>
            </a:r>
            <a:endParaRPr sz="1000" b="1" dirty="0">
              <a:solidFill>
                <a:srgbClr val="DD7E6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>
                <a:solidFill>
                  <a:schemeClr val="dk1"/>
                </a:solidFill>
              </a:rPr>
              <a:t>Sold to ID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 dirty="0"/>
              <a:t>Ship to ID</a:t>
            </a:r>
            <a:endParaRPr sz="9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 b="1" dirty="0"/>
              <a:t>Tag Name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 b="1" dirty="0"/>
              <a:t>Tag Value</a:t>
            </a:r>
            <a:endParaRPr sz="900" b="1" dirty="0"/>
          </a:p>
        </p:txBody>
      </p:sp>
      <p:sp>
        <p:nvSpPr>
          <p:cNvPr id="109" name="Google Shape;84;p13">
            <a:extLst>
              <a:ext uri="{FF2B5EF4-FFF2-40B4-BE49-F238E27FC236}">
                <a16:creationId xmlns:a16="http://schemas.microsoft.com/office/drawing/2014/main" id="{FADC4247-7439-CF42-B7A8-2D2324A4B9B3}"/>
              </a:ext>
            </a:extLst>
          </p:cNvPr>
          <p:cNvSpPr txBox="1"/>
          <p:nvPr/>
        </p:nvSpPr>
        <p:spPr>
          <a:xfrm>
            <a:off x="7725306" y="3229455"/>
            <a:ext cx="6795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Sold to</a:t>
            </a:r>
            <a:endParaRPr sz="800" dirty="0">
              <a:solidFill>
                <a:srgbClr val="666666"/>
              </a:solidFill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F43B5CDB-3522-AD47-8BCE-73E1AEDFA84D}"/>
              </a:ext>
            </a:extLst>
          </p:cNvPr>
          <p:cNvSpPr/>
          <p:nvPr/>
        </p:nvSpPr>
        <p:spPr>
          <a:xfrm>
            <a:off x="7929907" y="4500870"/>
            <a:ext cx="1092599" cy="123977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solidFill>
                  <a:schemeClr val="bg2"/>
                </a:solidFill>
              </a:rPr>
              <a:t>Users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D40577C-B4AD-7B4E-AB0C-AF0DAD326F1D}"/>
              </a:ext>
            </a:extLst>
          </p:cNvPr>
          <p:cNvCxnSpPr>
            <a:stCxn id="59" idx="2"/>
            <a:endCxn id="108" idx="0"/>
          </p:cNvCxnSpPr>
          <p:nvPr/>
        </p:nvCxnSpPr>
        <p:spPr>
          <a:xfrm>
            <a:off x="7663925" y="3219189"/>
            <a:ext cx="0" cy="201841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Google Shape;84;p13">
            <a:extLst>
              <a:ext uri="{FF2B5EF4-FFF2-40B4-BE49-F238E27FC236}">
                <a16:creationId xmlns:a16="http://schemas.microsoft.com/office/drawing/2014/main" id="{9F14EF12-C80D-9045-ABAF-8B061B44D708}"/>
              </a:ext>
            </a:extLst>
          </p:cNvPr>
          <p:cNvSpPr txBox="1"/>
          <p:nvPr/>
        </p:nvSpPr>
        <p:spPr>
          <a:xfrm>
            <a:off x="6121894" y="3693488"/>
            <a:ext cx="679500" cy="1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Sold to</a:t>
            </a:r>
            <a:endParaRPr sz="800" dirty="0">
              <a:solidFill>
                <a:srgbClr val="666666"/>
              </a:solidFill>
            </a:endParaRPr>
          </a:p>
        </p:txBody>
      </p:sp>
      <p:cxnSp>
        <p:nvCxnSpPr>
          <p:cNvPr id="25" name="Elbow Connector 24">
            <a:extLst>
              <a:ext uri="{FF2B5EF4-FFF2-40B4-BE49-F238E27FC236}">
                <a16:creationId xmlns:a16="http://schemas.microsoft.com/office/drawing/2014/main" id="{C3870290-C6AB-5B4C-B5CB-B54AF6BA6E20}"/>
              </a:ext>
            </a:extLst>
          </p:cNvPr>
          <p:cNvCxnSpPr>
            <a:endCxn id="108" idx="1"/>
          </p:cNvCxnSpPr>
          <p:nvPr/>
        </p:nvCxnSpPr>
        <p:spPr>
          <a:xfrm>
            <a:off x="6163516" y="3179987"/>
            <a:ext cx="891046" cy="677243"/>
          </a:xfrm>
          <a:prstGeom prst="bentConnector3">
            <a:avLst>
              <a:gd name="adj1" fmla="val -770"/>
            </a:avLst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674204E6-D091-DA41-A81A-BF21F704439D}"/>
              </a:ext>
            </a:extLst>
          </p:cNvPr>
          <p:cNvSpPr/>
          <p:nvPr/>
        </p:nvSpPr>
        <p:spPr>
          <a:xfrm>
            <a:off x="4151801" y="4813944"/>
            <a:ext cx="208903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" dirty="0">
                <a:solidFill>
                  <a:schemeClr val="accent5"/>
                </a:solidFill>
              </a:rPr>
              <a:t>Notes: Not all configuration or field shown</a:t>
            </a:r>
          </a:p>
        </p:txBody>
      </p:sp>
      <p:cxnSp>
        <p:nvCxnSpPr>
          <p:cNvPr id="114" name="Google Shape;78;p13">
            <a:extLst>
              <a:ext uri="{FF2B5EF4-FFF2-40B4-BE49-F238E27FC236}">
                <a16:creationId xmlns:a16="http://schemas.microsoft.com/office/drawing/2014/main" id="{24664CE0-2417-4345-A0D9-5B81A20A7DAA}"/>
              </a:ext>
            </a:extLst>
          </p:cNvPr>
          <p:cNvCxnSpPr>
            <a:cxnSpLocks/>
          </p:cNvCxnSpPr>
          <p:nvPr/>
        </p:nvCxnSpPr>
        <p:spPr>
          <a:xfrm>
            <a:off x="4162888" y="2756301"/>
            <a:ext cx="1072635" cy="613574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15" name="Google Shape;94;p13">
            <a:extLst>
              <a:ext uri="{FF2B5EF4-FFF2-40B4-BE49-F238E27FC236}">
                <a16:creationId xmlns:a16="http://schemas.microsoft.com/office/drawing/2014/main" id="{38AC9B28-F0D1-5344-9BC6-8A8A63545770}"/>
              </a:ext>
            </a:extLst>
          </p:cNvPr>
          <p:cNvSpPr txBox="1"/>
          <p:nvPr/>
        </p:nvSpPr>
        <p:spPr>
          <a:xfrm rot="1713793">
            <a:off x="4121794" y="2832526"/>
            <a:ext cx="983011" cy="148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Color Code</a:t>
            </a:r>
            <a:endParaRPr sz="800" dirty="0">
              <a:solidFill>
                <a:srgbClr val="666666"/>
              </a:solidFill>
            </a:endParaRPr>
          </a:p>
        </p:txBody>
      </p:sp>
      <p:sp>
        <p:nvSpPr>
          <p:cNvPr id="116" name="Google Shape;97;p13">
            <a:extLst>
              <a:ext uri="{FF2B5EF4-FFF2-40B4-BE49-F238E27FC236}">
                <a16:creationId xmlns:a16="http://schemas.microsoft.com/office/drawing/2014/main" id="{E0134AA1-B99A-5A4A-A765-18A6C3FF44B2}"/>
              </a:ext>
            </a:extLst>
          </p:cNvPr>
          <p:cNvSpPr txBox="1"/>
          <p:nvPr/>
        </p:nvSpPr>
        <p:spPr>
          <a:xfrm rot="1753374">
            <a:off x="3992836" y="3076396"/>
            <a:ext cx="933118" cy="149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666666"/>
                </a:solidFill>
              </a:rPr>
              <a:t>Product Number</a:t>
            </a:r>
            <a:endParaRPr sz="800" dirty="0">
              <a:solidFill>
                <a:srgbClr val="666666"/>
              </a:solidFill>
            </a:endParaRPr>
          </a:p>
        </p:txBody>
      </p:sp>
      <p:cxnSp>
        <p:nvCxnSpPr>
          <p:cNvPr id="117" name="Google Shape;77;p13">
            <a:extLst>
              <a:ext uri="{FF2B5EF4-FFF2-40B4-BE49-F238E27FC236}">
                <a16:creationId xmlns:a16="http://schemas.microsoft.com/office/drawing/2014/main" id="{C72975AE-A5AC-594A-A843-066F532A05A6}"/>
              </a:ext>
            </a:extLst>
          </p:cNvPr>
          <p:cNvCxnSpPr>
            <a:cxnSpLocks/>
            <a:endCxn id="107" idx="0"/>
          </p:cNvCxnSpPr>
          <p:nvPr/>
        </p:nvCxnSpPr>
        <p:spPr>
          <a:xfrm>
            <a:off x="4144314" y="2888774"/>
            <a:ext cx="919857" cy="486786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" name="Left Brace 41">
            <a:extLst>
              <a:ext uri="{FF2B5EF4-FFF2-40B4-BE49-F238E27FC236}">
                <a16:creationId xmlns:a16="http://schemas.microsoft.com/office/drawing/2014/main" id="{BCE4D755-77CC-EA4A-BE43-82F384E426CE}"/>
              </a:ext>
            </a:extLst>
          </p:cNvPr>
          <p:cNvSpPr/>
          <p:nvPr/>
        </p:nvSpPr>
        <p:spPr>
          <a:xfrm>
            <a:off x="7725306" y="4530177"/>
            <a:ext cx="135594" cy="553195"/>
          </a:xfrm>
          <a:prstGeom prst="leftBrace">
            <a:avLst/>
          </a:prstGeom>
          <a:ln w="952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ES"/>
          </a:p>
        </p:txBody>
      </p:sp>
      <p:sp>
        <p:nvSpPr>
          <p:cNvPr id="118" name="Google Shape;91;p13">
            <a:extLst>
              <a:ext uri="{FF2B5EF4-FFF2-40B4-BE49-F238E27FC236}">
                <a16:creationId xmlns:a16="http://schemas.microsoft.com/office/drawing/2014/main" id="{BF659B4A-86D6-9440-BFE4-A3D700EC7F0D}"/>
              </a:ext>
            </a:extLst>
          </p:cNvPr>
          <p:cNvSpPr txBox="1"/>
          <p:nvPr/>
        </p:nvSpPr>
        <p:spPr>
          <a:xfrm>
            <a:off x="7146929" y="4691777"/>
            <a:ext cx="743255" cy="175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dirty="0">
                <a:solidFill>
                  <a:srgbClr val="666666"/>
                </a:solidFill>
              </a:rPr>
              <a:t>Optional</a:t>
            </a:r>
            <a:endParaRPr sz="800" dirty="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4409</TotalTime>
  <Words>202</Words>
  <Application>Microsoft Macintosh PowerPoint</Application>
  <PresentationFormat>On-screen Show (16:9)</PresentationFormat>
  <Paragraphs>108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Ingrid Poux</cp:lastModifiedBy>
  <cp:revision>9</cp:revision>
  <dcterms:modified xsi:type="dcterms:W3CDTF">2020-03-08T14:45:20Z</dcterms:modified>
</cp:coreProperties>
</file>